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7250A3-CEB8-4AC2-87B2-CE049700CDD9}" v="10" dt="2022-08-11T14:29:47.572"/>
    <p1510:client id="{B7A47B49-4486-45F4-9E2C-0A96429B93DC}" v="4" dt="2022-08-11T14:30:39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Fever, Kim" userId="S::klafever@home.ku.edu::a5efe0ad-c20f-49cf-a579-cb9578e98201" providerId="AD" clId="Web-{3E7250A3-CEB8-4AC2-87B2-CE049700CDD9}"/>
    <pc:docChg chg="delSld modSld">
      <pc:chgData name="LaFever, Kim" userId="S::klafever@home.ku.edu::a5efe0ad-c20f-49cf-a579-cb9578e98201" providerId="AD" clId="Web-{3E7250A3-CEB8-4AC2-87B2-CE049700CDD9}" dt="2022-08-11T14:29:45.228" v="7" actId="20577"/>
      <pc:docMkLst>
        <pc:docMk/>
      </pc:docMkLst>
      <pc:sldChg chg="del">
        <pc:chgData name="LaFever, Kim" userId="S::klafever@home.ku.edu::a5efe0ad-c20f-49cf-a579-cb9578e98201" providerId="AD" clId="Web-{3E7250A3-CEB8-4AC2-87B2-CE049700CDD9}" dt="2022-08-11T14:29:12.447" v="0"/>
        <pc:sldMkLst>
          <pc:docMk/>
          <pc:sldMk cId="109145356" sldId="256"/>
        </pc:sldMkLst>
      </pc:sldChg>
      <pc:sldChg chg="modSp">
        <pc:chgData name="LaFever, Kim" userId="S::klafever@home.ku.edu::a5efe0ad-c20f-49cf-a579-cb9578e98201" providerId="AD" clId="Web-{3E7250A3-CEB8-4AC2-87B2-CE049700CDD9}" dt="2022-08-11T14:29:45.228" v="7" actId="20577"/>
        <pc:sldMkLst>
          <pc:docMk/>
          <pc:sldMk cId="3440618032" sldId="257"/>
        </pc:sldMkLst>
        <pc:spChg chg="mod">
          <ac:chgData name="LaFever, Kim" userId="S::klafever@home.ku.edu::a5efe0ad-c20f-49cf-a579-cb9578e98201" providerId="AD" clId="Web-{3E7250A3-CEB8-4AC2-87B2-CE049700CDD9}" dt="2022-08-11T14:29:45.228" v="7" actId="20577"/>
          <ac:spMkLst>
            <pc:docMk/>
            <pc:sldMk cId="3440618032" sldId="257"/>
            <ac:spMk id="43" creationId="{8AB854E4-39EA-424B-BE64-A3864EE934A7}"/>
          </ac:spMkLst>
        </pc:spChg>
      </pc:sldChg>
    </pc:docChg>
  </pc:docChgLst>
  <pc:docChgLst>
    <pc:chgData name="LaFever, Kim" userId="S::klafever@home.ku.edu::a5efe0ad-c20f-49cf-a579-cb9578e98201" providerId="AD" clId="Web-{B7A47B49-4486-45F4-9E2C-0A96429B93DC}"/>
    <pc:docChg chg="modSld">
      <pc:chgData name="LaFever, Kim" userId="S::klafever@home.ku.edu::a5efe0ad-c20f-49cf-a579-cb9578e98201" providerId="AD" clId="Web-{B7A47B49-4486-45F4-9E2C-0A96429B93DC}" dt="2022-08-11T14:30:39.921" v="3" actId="20577"/>
      <pc:docMkLst>
        <pc:docMk/>
      </pc:docMkLst>
      <pc:sldChg chg="modSp">
        <pc:chgData name="LaFever, Kim" userId="S::klafever@home.ku.edu::a5efe0ad-c20f-49cf-a579-cb9578e98201" providerId="AD" clId="Web-{B7A47B49-4486-45F4-9E2C-0A96429B93DC}" dt="2022-08-11T14:30:39.921" v="3" actId="20577"/>
        <pc:sldMkLst>
          <pc:docMk/>
          <pc:sldMk cId="3440618032" sldId="257"/>
        </pc:sldMkLst>
        <pc:spChg chg="mod">
          <ac:chgData name="LaFever, Kim" userId="S::klafever@home.ku.edu::a5efe0ad-c20f-49cf-a579-cb9578e98201" providerId="AD" clId="Web-{B7A47B49-4486-45F4-9E2C-0A96429B93DC}" dt="2022-08-11T14:30:39.921" v="3" actId="20577"/>
          <ac:spMkLst>
            <pc:docMk/>
            <pc:sldMk cId="3440618032" sldId="257"/>
            <ac:spMk id="43" creationId="{8AB854E4-39EA-424B-BE64-A3864EE934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81723-DF09-4C2B-AF0C-D08C21B6A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908EBB-3F0C-41EF-8BF5-9D16AA295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78745-040C-4ADC-95A7-68529C3CD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CE7C-3CCF-4686-916D-2D38E4C4E62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D5D0C-330D-442B-A8C4-7E8484EE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2C4EE-EEAD-4870-8CE8-110D99347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A6A-10A3-4DA3-BB4A-EB8EEE41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4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81424-F1ED-46FB-B82B-6F32DA43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7AEFD-3C89-4EE0-9000-C0C9700C7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85652-3C0C-48DF-86EA-8E66DBA2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CE7C-3CCF-4686-916D-2D38E4C4E62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6AB3F-CCDE-46F1-A6E1-1CBDFBE2E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18C1A-48F3-4EA7-B200-88A73D43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A6A-10A3-4DA3-BB4A-EB8EEE41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A06A87-BA20-4168-B8BE-E9066217B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461CD-828E-4432-96A6-1068DE73E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F2002-110C-4316-B8B7-343592575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CE7C-3CCF-4686-916D-2D38E4C4E62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69CDA-5262-469A-9AD2-256D31C7C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1BD49-EABB-4584-96AC-716BDBBEC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A6A-10A3-4DA3-BB4A-EB8EEE41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5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BE4AC-2AF7-4694-867F-D24687A0A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4A998-69AA-4932-A4CE-4A2047AC3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0274B-F2E9-41C8-8451-58AD3C484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CE7C-3CCF-4686-916D-2D38E4C4E62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34026-BF89-42A3-B557-14526B7F4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6E333-08BE-4138-BABE-0728FE80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A6A-10A3-4DA3-BB4A-EB8EEE41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5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056E0-04DF-4956-945E-7403A97DF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8441F-BE07-49B3-BAB8-2902D6964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2F108-2C17-48C7-BBB9-6976D7805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CE7C-3CCF-4686-916D-2D38E4C4E62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EC582-251B-4906-AC65-501831B57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5A0B3-9C95-4155-8173-FF0872C06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A6A-10A3-4DA3-BB4A-EB8EEE41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4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37279-742D-4EFD-AB6C-A2222D9BA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A48A3-8896-4B1A-B1FC-E8C66B0C0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C54E4-DA3E-4D21-8CA4-87125B85A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96838-46FF-4D88-85C3-CD6793F7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CE7C-3CCF-4686-916D-2D38E4C4E62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23843-136A-4F12-ABFE-9D4EF9BA3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6D7CC-B3FE-4DEC-B043-CEEF1C5D8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A6A-10A3-4DA3-BB4A-EB8EEE41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5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F073A-5169-4CE6-839D-74082C265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CD32C-4068-4E66-85BF-AE56AA205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77B056-DF29-459E-8708-992E535E7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9259D5-E8DF-410C-A587-CCF2B0655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D8AD16-6D21-45A8-B924-F360A0AB6B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BF2D74-C21E-46C2-BD40-5D6F7CC7F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CE7C-3CCF-4686-916D-2D38E4C4E62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CB0633-993F-4148-8134-077AFD93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1AA2D6-F740-43A4-A2EF-CF88A74E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A6A-10A3-4DA3-BB4A-EB8EEE41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F45A3-D4C9-4DCB-BF26-4762E2A85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856C11-A64E-4C54-8CCA-C4CF78F81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CE7C-3CCF-4686-916D-2D38E4C4E62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2C43D6-6FC2-4C27-B4B8-9EF0F8179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43F141-4610-4F90-987C-B5F2C07B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A6A-10A3-4DA3-BB4A-EB8EEE41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8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B6081C-190A-4E55-B4F3-9D24239F4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CE7C-3CCF-4686-916D-2D38E4C4E62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CFA29D-5BA8-4BAB-B785-95EFBF845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109EA-8BDF-465E-BE64-68FA6B5C2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A6A-10A3-4DA3-BB4A-EB8EEE41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0998-ADDB-4466-8466-60E6A0325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21E30-8628-4874-BFAC-815B8488E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DF41B-0EF5-4198-8F75-4D9811C16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3364A-7D66-4D88-A8AE-171B7FB4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CE7C-3CCF-4686-916D-2D38E4C4E62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AF5DC-03AD-4824-BF29-99F21558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9C9C9-1148-484D-9C01-371BA2D1E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A6A-10A3-4DA3-BB4A-EB8EEE41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7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9158F-7776-43C4-8DA1-F4D772286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544CA9-C24A-43B1-B13D-0BFCD232A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0C3A0-7EF2-413F-B2E9-82D759725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5D9C0-7115-4CA8-ABFA-5FC37AACE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5CE7C-3CCF-4686-916D-2D38E4C4E62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8C31C-B391-432B-B9F9-09DA91F53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84B0C-E367-40A9-AA70-9C2FFD3B2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8A6A-10A3-4DA3-BB4A-EB8EEE41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2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DC895F-E73A-4903-9EDC-63DE740C1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F5505-2F99-45BB-9D83-C2F5A8286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4926-4D82-4D24-AE69-8DFADDED0B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5CE7C-3CCF-4686-916D-2D38E4C4E62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8D5C3-33FC-4214-A876-61D8BB1D1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85DFA-7567-440F-8323-8B46D8CB4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08A6A-10A3-4DA3-BB4A-EB8EEE41F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0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683321A5-C16F-4CD1-B50E-0FA8DB9F9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8325" y="290874"/>
            <a:ext cx="3610917" cy="84962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139903E-B7A5-45C6-A2C8-38FE004FEFA8}"/>
              </a:ext>
            </a:extLst>
          </p:cNvPr>
          <p:cNvSpPr txBox="1">
            <a:spLocks/>
          </p:cNvSpPr>
          <p:nvPr/>
        </p:nvSpPr>
        <p:spPr>
          <a:xfrm>
            <a:off x="1078159" y="502852"/>
            <a:ext cx="7200165" cy="8457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/>
            <a:r>
              <a:rPr lang="en-US" sz="3600" b="1" dirty="0"/>
              <a:t>This class uses</a:t>
            </a:r>
          </a:p>
          <a:p>
            <a:pPr marL="914400"/>
            <a:r>
              <a:rPr lang="en-US" sz="3600" b="1" dirty="0"/>
              <a:t>Progress Report early alerts.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F758C87-992A-4B81-AC47-324567D413D6}"/>
              </a:ext>
            </a:extLst>
          </p:cNvPr>
          <p:cNvSpPr/>
          <p:nvPr/>
        </p:nvSpPr>
        <p:spPr>
          <a:xfrm>
            <a:off x="1078160" y="1630578"/>
            <a:ext cx="984689" cy="914400"/>
          </a:xfrm>
          <a:prstGeom prst="ellipse">
            <a:avLst/>
          </a:prstGeom>
          <a:solidFill>
            <a:srgbClr val="042D56"/>
          </a:solidFill>
          <a:ln>
            <a:solidFill>
              <a:srgbClr val="042D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7F769EB-DCCB-466F-A99C-6B2D3E13F2E6}"/>
              </a:ext>
            </a:extLst>
          </p:cNvPr>
          <p:cNvSpPr/>
          <p:nvPr/>
        </p:nvSpPr>
        <p:spPr>
          <a:xfrm>
            <a:off x="3225482" y="1624331"/>
            <a:ext cx="984689" cy="914400"/>
          </a:xfrm>
          <a:prstGeom prst="ellipse">
            <a:avLst/>
          </a:prstGeom>
          <a:solidFill>
            <a:srgbClr val="042D56"/>
          </a:solidFill>
          <a:ln>
            <a:solidFill>
              <a:srgbClr val="042D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458D992-85D6-425F-8BEB-D49847D3D1F9}"/>
              </a:ext>
            </a:extLst>
          </p:cNvPr>
          <p:cNvSpPr/>
          <p:nvPr/>
        </p:nvSpPr>
        <p:spPr>
          <a:xfrm>
            <a:off x="5518248" y="1630578"/>
            <a:ext cx="984689" cy="914400"/>
          </a:xfrm>
          <a:prstGeom prst="ellipse">
            <a:avLst/>
          </a:prstGeom>
          <a:solidFill>
            <a:srgbClr val="042D56"/>
          </a:solidFill>
          <a:ln>
            <a:solidFill>
              <a:srgbClr val="042D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051CAD6-4E18-4F8C-9B60-33F70B5020D6}"/>
              </a:ext>
            </a:extLst>
          </p:cNvPr>
          <p:cNvSpPr/>
          <p:nvPr/>
        </p:nvSpPr>
        <p:spPr>
          <a:xfrm>
            <a:off x="7724118" y="1621167"/>
            <a:ext cx="984689" cy="914400"/>
          </a:xfrm>
          <a:prstGeom prst="ellipse">
            <a:avLst/>
          </a:prstGeom>
          <a:solidFill>
            <a:srgbClr val="042D56"/>
          </a:solidFill>
          <a:ln>
            <a:solidFill>
              <a:srgbClr val="042D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DCF23B7-5B4B-49CE-BC1D-8B975CF7940B}"/>
              </a:ext>
            </a:extLst>
          </p:cNvPr>
          <p:cNvSpPr/>
          <p:nvPr/>
        </p:nvSpPr>
        <p:spPr>
          <a:xfrm>
            <a:off x="10016884" y="1633661"/>
            <a:ext cx="984689" cy="914400"/>
          </a:xfrm>
          <a:prstGeom prst="ellipse">
            <a:avLst/>
          </a:prstGeom>
          <a:solidFill>
            <a:srgbClr val="042D56"/>
          </a:solidFill>
          <a:ln>
            <a:solidFill>
              <a:srgbClr val="042D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649CA61-BC65-41C6-8F47-0D934FA794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904" y="1846764"/>
            <a:ext cx="457200" cy="457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B4F431-F772-460A-8E16-84ADD6649D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745" y="1846764"/>
            <a:ext cx="470161" cy="47016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460ABDF-A61C-4F60-A1F8-E45FE0C1A0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627" y="1862261"/>
            <a:ext cx="457200" cy="4572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718936C-F542-4AA5-A7FF-7B0B1FDC0C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862" y="1846764"/>
            <a:ext cx="457200" cy="4572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20B859C-CB2B-46F1-A0FF-4C3C3089EF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304" y="1846764"/>
            <a:ext cx="457200" cy="4572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94ED3D40-1B65-4F90-A1A7-F0C7E07E1426}"/>
              </a:ext>
            </a:extLst>
          </p:cNvPr>
          <p:cNvGrpSpPr/>
          <p:nvPr/>
        </p:nvGrpSpPr>
        <p:grpSpPr>
          <a:xfrm>
            <a:off x="888724" y="2684635"/>
            <a:ext cx="1528556" cy="654293"/>
            <a:chOff x="75143" y="1739259"/>
            <a:chExt cx="1490341" cy="65429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42EB7A5-45C2-4930-914A-8C741C556417}"/>
                </a:ext>
              </a:extLst>
            </p:cNvPr>
            <p:cNvSpPr/>
            <p:nvPr/>
          </p:nvSpPr>
          <p:spPr>
            <a:xfrm>
              <a:off x="75143" y="1739259"/>
              <a:ext cx="1490341" cy="65429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5CA34A6-26FF-4CC8-B2DE-28C111F109A7}"/>
                </a:ext>
              </a:extLst>
            </p:cNvPr>
            <p:cNvSpPr txBox="1"/>
            <p:nvPr/>
          </p:nvSpPr>
          <p:spPr>
            <a:xfrm>
              <a:off x="75143" y="1739259"/>
              <a:ext cx="1490341" cy="6542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b="1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What is a Progress Report?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BE9E27F-49D6-489E-82AC-7098CDA274EA}"/>
              </a:ext>
            </a:extLst>
          </p:cNvPr>
          <p:cNvGrpSpPr/>
          <p:nvPr/>
        </p:nvGrpSpPr>
        <p:grpSpPr>
          <a:xfrm>
            <a:off x="2753674" y="2718625"/>
            <a:ext cx="2094345" cy="654294"/>
            <a:chOff x="2136264" y="1715438"/>
            <a:chExt cx="2041985" cy="65429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130374B-0D2A-420E-8E14-9562D69EC9C1}"/>
                </a:ext>
              </a:extLst>
            </p:cNvPr>
            <p:cNvSpPr/>
            <p:nvPr/>
          </p:nvSpPr>
          <p:spPr>
            <a:xfrm>
              <a:off x="2136264" y="1715439"/>
              <a:ext cx="1824609" cy="65429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2DFC569-19E1-48D4-B547-64D0B58B78DF}"/>
                </a:ext>
              </a:extLst>
            </p:cNvPr>
            <p:cNvSpPr txBox="1"/>
            <p:nvPr/>
          </p:nvSpPr>
          <p:spPr>
            <a:xfrm>
              <a:off x="2195095" y="1715438"/>
              <a:ext cx="1983154" cy="6542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b="1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What happens when a Progress Report is submitted for me?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D039341-95BF-4E72-9562-52EC363B6869}"/>
              </a:ext>
            </a:extLst>
          </p:cNvPr>
          <p:cNvGrpSpPr/>
          <p:nvPr/>
        </p:nvGrpSpPr>
        <p:grpSpPr>
          <a:xfrm>
            <a:off x="5244752" y="2695652"/>
            <a:ext cx="1583053" cy="677267"/>
            <a:chOff x="4313470" y="1758430"/>
            <a:chExt cx="1824609" cy="67726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B4A92FC-BB6F-484B-A4A7-28AD1A4CDEB2}"/>
                </a:ext>
              </a:extLst>
            </p:cNvPr>
            <p:cNvSpPr/>
            <p:nvPr/>
          </p:nvSpPr>
          <p:spPr>
            <a:xfrm>
              <a:off x="4313470" y="1758430"/>
              <a:ext cx="1824609" cy="65429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1AD22C4-4E99-44CF-A471-57E597D36ADD}"/>
                </a:ext>
              </a:extLst>
            </p:cNvPr>
            <p:cNvSpPr txBox="1"/>
            <p:nvPr/>
          </p:nvSpPr>
          <p:spPr>
            <a:xfrm>
              <a:off x="4313470" y="1781404"/>
              <a:ext cx="1824609" cy="6542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b="1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What should</a:t>
              </a:r>
              <a:br>
                <a:rPr lang="en-US" sz="2000" b="1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</a:br>
              <a:r>
                <a:rPr lang="en-US" sz="2000" b="1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I do?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769B7D1-AB9D-4455-9E32-42D4FDDC0E30}"/>
              </a:ext>
            </a:extLst>
          </p:cNvPr>
          <p:cNvGrpSpPr/>
          <p:nvPr/>
        </p:nvGrpSpPr>
        <p:grpSpPr>
          <a:xfrm>
            <a:off x="7381422" y="2652689"/>
            <a:ext cx="1909419" cy="857696"/>
            <a:chOff x="6468255" y="1801213"/>
            <a:chExt cx="1861682" cy="85769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E8B5A1B-B4C6-44BC-9467-F42046813E78}"/>
                </a:ext>
              </a:extLst>
            </p:cNvPr>
            <p:cNvSpPr/>
            <p:nvPr/>
          </p:nvSpPr>
          <p:spPr>
            <a:xfrm>
              <a:off x="6596165" y="1801213"/>
              <a:ext cx="1733772" cy="84518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ED45B78-C7C2-48B8-AA29-A0957DA2A909}"/>
                </a:ext>
              </a:extLst>
            </p:cNvPr>
            <p:cNvSpPr txBox="1"/>
            <p:nvPr/>
          </p:nvSpPr>
          <p:spPr>
            <a:xfrm>
              <a:off x="6468255" y="1813726"/>
              <a:ext cx="1733772" cy="8451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b="1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When will Progress Reports be submitted?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01AE196-DC32-410B-B431-4773ABA45F54}"/>
              </a:ext>
            </a:extLst>
          </p:cNvPr>
          <p:cNvGrpSpPr/>
          <p:nvPr/>
        </p:nvGrpSpPr>
        <p:grpSpPr>
          <a:xfrm>
            <a:off x="9687575" y="2718626"/>
            <a:ext cx="1871395" cy="654293"/>
            <a:chOff x="8821718" y="1758724"/>
            <a:chExt cx="1824609" cy="65429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E07B30C-D2D9-4119-A23E-89297E1D8BC2}"/>
                </a:ext>
              </a:extLst>
            </p:cNvPr>
            <p:cNvSpPr/>
            <p:nvPr/>
          </p:nvSpPr>
          <p:spPr>
            <a:xfrm>
              <a:off x="8821718" y="1758724"/>
              <a:ext cx="1824609" cy="65429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DB586AD-B279-4286-82D2-DC982F4AA7CD}"/>
                </a:ext>
              </a:extLst>
            </p:cNvPr>
            <p:cNvSpPr txBox="1"/>
            <p:nvPr/>
          </p:nvSpPr>
          <p:spPr>
            <a:xfrm>
              <a:off x="8821718" y="1758724"/>
              <a:ext cx="1824609" cy="6542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b="1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Who else can help me?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74AFF31-0815-4176-8DEF-E70C97D9FD01}"/>
              </a:ext>
            </a:extLst>
          </p:cNvPr>
          <p:cNvGrpSpPr/>
          <p:nvPr/>
        </p:nvGrpSpPr>
        <p:grpSpPr>
          <a:xfrm>
            <a:off x="909332" y="3937099"/>
            <a:ext cx="1389250" cy="1208171"/>
            <a:chOff x="242679" y="2489011"/>
            <a:chExt cx="1389250" cy="120817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8B65A63-B04F-4E84-AD21-6D091CF49A48}"/>
                </a:ext>
              </a:extLst>
            </p:cNvPr>
            <p:cNvSpPr/>
            <p:nvPr/>
          </p:nvSpPr>
          <p:spPr>
            <a:xfrm>
              <a:off x="242679" y="2538707"/>
              <a:ext cx="1389250" cy="115847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B4D7D5-AAE3-4519-8A61-EFB25F9B82C4}"/>
                </a:ext>
              </a:extLst>
            </p:cNvPr>
            <p:cNvSpPr txBox="1"/>
            <p:nvPr/>
          </p:nvSpPr>
          <p:spPr>
            <a:xfrm>
              <a:off x="242679" y="2489011"/>
              <a:ext cx="1389250" cy="11584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defTabSz="488950"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0" kern="1200" dirty="0">
                  <a:latin typeface="Calibri" panose="020F0502020204030204"/>
                  <a:ea typeface="+mn-ea"/>
                  <a:cs typeface="+mn-cs"/>
                </a:rPr>
                <a:t>A tool used</a:t>
              </a:r>
              <a:r>
                <a:rPr lang="en-US" sz="1600" dirty="0">
                  <a:latin typeface="Calibri" panose="020F0502020204030204"/>
                </a:rPr>
                <a:t> by your instructor</a:t>
              </a:r>
              <a:r>
                <a:rPr lang="en-US" sz="1600" b="0" kern="1200" dirty="0">
                  <a:latin typeface="Calibri" panose="020F0502020204030204"/>
                  <a:ea typeface="+mn-ea"/>
                  <a:cs typeface="+mn-cs"/>
                </a:rPr>
                <a:t> to </a:t>
              </a:r>
              <a:r>
                <a:rPr lang="en-US" sz="1600" dirty="0">
                  <a:latin typeface="Calibri" panose="020F0502020204030204"/>
                </a:rPr>
                <a:t>inform</a:t>
              </a:r>
              <a:r>
                <a:rPr lang="en-US" sz="1600" b="0" kern="1200" dirty="0"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lang="en-US" sz="1600" dirty="0">
                  <a:latin typeface="Calibri" panose="020F0502020204030204"/>
                </a:rPr>
                <a:t>you and </a:t>
              </a:r>
              <a:r>
                <a:rPr lang="en-US" sz="1600" b="0" kern="1200" dirty="0">
                  <a:latin typeface="Calibri" panose="020F0502020204030204"/>
                  <a:ea typeface="+mn-ea"/>
                  <a:cs typeface="+mn-cs"/>
                </a:rPr>
                <a:t>your academic advisor that you might be at risk of failing this course.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962815F-3998-4B8F-9BA6-2C628B68B0FF}"/>
              </a:ext>
            </a:extLst>
          </p:cNvPr>
          <p:cNvGrpSpPr/>
          <p:nvPr/>
        </p:nvGrpSpPr>
        <p:grpSpPr>
          <a:xfrm>
            <a:off x="2899745" y="3939599"/>
            <a:ext cx="1775646" cy="1488583"/>
            <a:chOff x="2242386" y="2556396"/>
            <a:chExt cx="1775646" cy="125667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3DAD9B7-8825-4717-A862-71088596DE80}"/>
                </a:ext>
              </a:extLst>
            </p:cNvPr>
            <p:cNvSpPr/>
            <p:nvPr/>
          </p:nvSpPr>
          <p:spPr>
            <a:xfrm>
              <a:off x="2242386" y="2603592"/>
              <a:ext cx="1696728" cy="120947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9537D35-B8D5-4971-B101-716B9AACE721}"/>
                </a:ext>
              </a:extLst>
            </p:cNvPr>
            <p:cNvSpPr txBox="1"/>
            <p:nvPr/>
          </p:nvSpPr>
          <p:spPr>
            <a:xfrm>
              <a:off x="2321304" y="2556396"/>
              <a:ext cx="1696728" cy="12094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defTabSz="488950"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latin typeface="Calibri" panose="020F0502020204030204"/>
                  <a:ea typeface="+mn-ea"/>
                  <a:cs typeface="+mn-cs"/>
                </a:rPr>
                <a:t>You will receive </a:t>
              </a:r>
              <a:r>
                <a:rPr lang="en-US" sz="1600" dirty="0">
                  <a:latin typeface="Calibri" panose="020F0502020204030204"/>
                </a:rPr>
                <a:t>phone calls, texts or email</a:t>
              </a:r>
              <a:r>
                <a:rPr lang="en-US" sz="1600" kern="1200" dirty="0">
                  <a:latin typeface="Calibri" panose="020F0502020204030204"/>
                  <a:ea typeface="+mn-ea"/>
                  <a:cs typeface="+mn-cs"/>
                </a:rPr>
                <a:t> to your KU email address informing of your instructor’s concern. Be sure your correct cell phone # is on your student record to avoid phone calls to parents</a:t>
              </a:r>
              <a:r>
                <a:rPr lang="en-US" sz="1600" dirty="0">
                  <a:latin typeface="Calibri" panose="020F0502020204030204"/>
                </a:rPr>
                <a:t>/others.</a:t>
              </a:r>
              <a:endParaRPr lang="en-US" sz="1600" kern="1200" dirty="0"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0C3E5D0-6733-4DA5-9006-3B7487512368}"/>
              </a:ext>
            </a:extLst>
          </p:cNvPr>
          <p:cNvGrpSpPr/>
          <p:nvPr/>
        </p:nvGrpSpPr>
        <p:grpSpPr>
          <a:xfrm>
            <a:off x="5197636" y="3939599"/>
            <a:ext cx="1871395" cy="1705594"/>
            <a:chOff x="4343823" y="2577408"/>
            <a:chExt cx="1992674" cy="1705594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38FF3EB-B0EE-4464-95BF-FE856EE75EFC}"/>
                </a:ext>
              </a:extLst>
            </p:cNvPr>
            <p:cNvSpPr/>
            <p:nvPr/>
          </p:nvSpPr>
          <p:spPr>
            <a:xfrm>
              <a:off x="4343823" y="2577408"/>
              <a:ext cx="1992674" cy="170559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9FE70B6-FFDC-40AF-8F05-9419E27F321A}"/>
                </a:ext>
              </a:extLst>
            </p:cNvPr>
            <p:cNvSpPr txBox="1"/>
            <p:nvPr/>
          </p:nvSpPr>
          <p:spPr>
            <a:xfrm>
              <a:off x="4343823" y="2577408"/>
              <a:ext cx="1824609" cy="17055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4889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b="1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Reflect</a:t>
              </a:r>
              <a:r>
                <a:rPr lang="en-US" sz="15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! Think about your performance in class so far.</a:t>
              </a:r>
            </a:p>
            <a:p>
              <a:pPr marL="0" lvl="0" indent="0" algn="l" defTabSz="4889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b="1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Review</a:t>
              </a:r>
              <a:r>
                <a:rPr lang="en-US" sz="15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! Look at your syllabus, your grade, and remaining points available.</a:t>
              </a:r>
            </a:p>
            <a:p>
              <a:pPr defTabSz="488950"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>
                  <a:latin typeface="Calibri" panose="020F0502020204030204"/>
                  <a:ea typeface="+mn-ea"/>
                  <a:cs typeface="+mn-cs"/>
                </a:rPr>
                <a:t>Respond</a:t>
              </a:r>
              <a:r>
                <a:rPr lang="en-US" sz="1500" kern="1200" dirty="0">
                  <a:latin typeface="Calibri" panose="020F0502020204030204"/>
                  <a:ea typeface="+mn-ea"/>
                  <a:cs typeface="+mn-cs"/>
                </a:rPr>
                <a:t>! Follow the suggestions </a:t>
              </a:r>
              <a:r>
                <a:rPr lang="en-US" sz="1500" dirty="0">
                  <a:latin typeface="Calibri" panose="020F0502020204030204"/>
                </a:rPr>
                <a:t>provided </a:t>
              </a:r>
              <a:r>
                <a:rPr lang="en-US" sz="1500" dirty="0">
                  <a:solidFill>
                    <a:srgbClr val="FF0000"/>
                  </a:solidFill>
                  <a:latin typeface="Calibri" panose="020F0502020204030204"/>
                </a:rPr>
                <a:t>by the Student Navigator that contacts you.</a:t>
              </a:r>
              <a:endParaRPr lang="en-US" sz="1500" kern="1200" dirty="0">
                <a:solidFill>
                  <a:srgbClr val="FF0000"/>
                </a:solidFill>
                <a:latin typeface="Calibri" panose="020F0502020204030204"/>
                <a:cs typeface="Calibri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5F6B86D-3945-48B2-A17C-6A24A58DDC66}"/>
              </a:ext>
            </a:extLst>
          </p:cNvPr>
          <p:cNvGrpSpPr/>
          <p:nvPr/>
        </p:nvGrpSpPr>
        <p:grpSpPr>
          <a:xfrm>
            <a:off x="7412862" y="3939599"/>
            <a:ext cx="1930668" cy="1324447"/>
            <a:chOff x="6714706" y="2652933"/>
            <a:chExt cx="1956962" cy="132444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A9251E0-2F3E-4B38-857C-A85D6F7C6482}"/>
                </a:ext>
              </a:extLst>
            </p:cNvPr>
            <p:cNvSpPr/>
            <p:nvPr/>
          </p:nvSpPr>
          <p:spPr>
            <a:xfrm>
              <a:off x="6774786" y="2652933"/>
              <a:ext cx="1896882" cy="132444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AB854E4-39EA-424B-BE64-A3864EE934A7}"/>
                </a:ext>
              </a:extLst>
            </p:cNvPr>
            <p:cNvSpPr txBox="1"/>
            <p:nvPr/>
          </p:nvSpPr>
          <p:spPr>
            <a:xfrm>
              <a:off x="6714706" y="2652933"/>
              <a:ext cx="1956961" cy="13244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defTabSz="488950"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Week 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/>
                </a:rPr>
                <a:t>2-4: Attendance and graded assignment performance</a:t>
              </a:r>
              <a:endParaRPr lang="en-US" sz="1600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endParaRPr>
            </a:p>
            <a:p>
              <a:pPr marL="0" lvl="0" indent="0" algn="l" defTabSz="4889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600" kern="1200" dirty="0">
                <a:solidFill>
                  <a:srgbClr val="FF0000"/>
                </a:solidFill>
                <a:latin typeface="Calibri" panose="020F0502020204030204"/>
                <a:ea typeface="+mn-ea"/>
                <a:cs typeface="+mn-cs"/>
              </a:endParaRPr>
            </a:p>
            <a:p>
              <a:pPr marL="0" lvl="0" indent="0" algn="l" defTabSz="4889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Week </a:t>
              </a:r>
              <a:r>
                <a:rPr lang="en-US" sz="1600">
                  <a:solidFill>
                    <a:schemeClr val="tx1"/>
                  </a:solidFill>
                  <a:latin typeface="Calibri" panose="020F0502020204030204"/>
                </a:rPr>
                <a:t>7-10: Overall </a:t>
              </a:r>
              <a:r>
                <a:rPr lang="en-US" sz="1600" dirty="0">
                  <a:solidFill>
                    <a:schemeClr val="tx1"/>
                  </a:solidFill>
                  <a:latin typeface="Calibri" panose="020F0502020204030204"/>
                </a:rPr>
                <a:t>performance;</a:t>
              </a:r>
              <a:r>
                <a:rPr lang="en-US" sz="1600" kern="1200" dirty="0">
                  <a:solidFill>
                    <a:schemeClr val="tx1"/>
                  </a:solidFill>
                  <a:latin typeface="Calibri" panose="020F0502020204030204"/>
                  <a:ea typeface="+mn-ea"/>
                  <a:cs typeface="+mn-cs"/>
                </a:rPr>
                <a:t> before the deadline to drop the course with a W grade</a:t>
              </a:r>
              <a:endParaRPr lang="en-US" sz="1600" kern="1200" dirty="0">
                <a:solidFill>
                  <a:schemeClr val="tx1"/>
                </a:solidFill>
                <a:latin typeface="Calibri" panose="020F0502020204030204"/>
                <a:cs typeface="Calibri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86D40ED-E508-4820-9B6E-0E72AD5FB1A5}"/>
              </a:ext>
            </a:extLst>
          </p:cNvPr>
          <p:cNvGrpSpPr/>
          <p:nvPr/>
        </p:nvGrpSpPr>
        <p:grpSpPr>
          <a:xfrm>
            <a:off x="9683554" y="3939599"/>
            <a:ext cx="1824609" cy="1158475"/>
            <a:chOff x="8819115" y="2562352"/>
            <a:chExt cx="1824609" cy="1158475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9E79D0E-1641-4E1B-AC19-6FE0A6475121}"/>
                </a:ext>
              </a:extLst>
            </p:cNvPr>
            <p:cNvSpPr/>
            <p:nvPr/>
          </p:nvSpPr>
          <p:spPr>
            <a:xfrm>
              <a:off x="8819115" y="2562352"/>
              <a:ext cx="1824609" cy="115847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8C1BC2-64CE-4B50-86CE-5C99FCCE5EBC}"/>
                </a:ext>
              </a:extLst>
            </p:cNvPr>
            <p:cNvSpPr txBox="1"/>
            <p:nvPr/>
          </p:nvSpPr>
          <p:spPr>
            <a:xfrm>
              <a:off x="8819115" y="2562352"/>
              <a:ext cx="1824609" cy="11584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4889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A note will be placed in your file for your academic advisor.</a:t>
              </a:r>
            </a:p>
            <a:p>
              <a:pPr marL="0" lvl="0" indent="0" algn="l" defTabSz="4889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Click the Resources icon in your Navigate Student app.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F5682F-4F97-46DF-A695-18E6C037C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734F-9A06-4F17-9824-462641E2E35E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876B21F2-CC7D-49EB-B564-DECD12442B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68" y="201309"/>
            <a:ext cx="382213" cy="382213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4E4F5076-9AAF-4A70-807F-D7869A3C1102}"/>
              </a:ext>
            </a:extLst>
          </p:cNvPr>
          <p:cNvSpPr txBox="1"/>
          <p:nvPr/>
        </p:nvSpPr>
        <p:spPr>
          <a:xfrm>
            <a:off x="431839" y="194974"/>
            <a:ext cx="1985441" cy="44607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6223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  <a:defRPr b="1"/>
            </a:pPr>
            <a:r>
              <a:rPr lang="en-US" sz="1400" b="1" kern="120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Download Navigate Student app today!</a:t>
            </a:r>
          </a:p>
        </p:txBody>
      </p:sp>
    </p:spTree>
    <p:extLst>
      <p:ext uri="{BB962C8B-B14F-4D97-AF65-F5344CB8AC3E}">
        <p14:creationId xmlns:p14="http://schemas.microsoft.com/office/powerpoint/2010/main" val="3440618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B0D3234648B44FA92CEBF37042B17E" ma:contentTypeVersion="12" ma:contentTypeDescription="Create a new document." ma:contentTypeScope="" ma:versionID="dedfb24ed837e6d698cbedd20cb9b6c5">
  <xsd:schema xmlns:xsd="http://www.w3.org/2001/XMLSchema" xmlns:xs="http://www.w3.org/2001/XMLSchema" xmlns:p="http://schemas.microsoft.com/office/2006/metadata/properties" xmlns:ns2="501bf43a-6842-4a89-b376-aee2ca5a83fc" xmlns:ns3="7388458d-fa07-4f0b-9fb5-e309b4415442" targetNamespace="http://schemas.microsoft.com/office/2006/metadata/properties" ma:root="true" ma:fieldsID="8e00002f71e64f874d7ab6ad79564038" ns2:_="" ns3:_="">
    <xsd:import namespace="501bf43a-6842-4a89-b376-aee2ca5a83fc"/>
    <xsd:import namespace="7388458d-fa07-4f0b-9fb5-e309b44154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1bf43a-6842-4a89-b376-aee2ca5a8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88458d-fa07-4f0b-9fb5-e309b441544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576780-CC2C-4CFD-B2F2-B5F123E8FF6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54CAA84-F59A-4254-BDA8-AFED6CDCD6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1bf43a-6842-4a89-b376-aee2ca5a83fc"/>
    <ds:schemaRef ds:uri="7388458d-fa07-4f0b-9fb5-e309b44154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65E494-6A75-4E18-ABD1-058D769158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LaFever, Kim</dc:creator>
  <cp:lastModifiedBy>LaFever, Kim</cp:lastModifiedBy>
  <cp:revision>10</cp:revision>
  <dcterms:created xsi:type="dcterms:W3CDTF">2022-01-13T20:15:55Z</dcterms:created>
  <dcterms:modified xsi:type="dcterms:W3CDTF">2022-08-11T14:30:42Z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0x0101005AB0D3234648B44FA92CEBF37042B17E</vt:lpwstr>
  </property>
</Properties>
</file>